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4" r:id="rId1"/>
  </p:sldMasterIdLst>
  <p:notesMasterIdLst>
    <p:notesMasterId r:id="rId3"/>
  </p:notesMasterIdLst>
  <p:sldIdLst>
    <p:sldId id="263" r:id="rId2"/>
  </p:sldIdLst>
  <p:sldSz cx="7775575" cy="10907713"/>
  <p:notesSz cx="6735763" cy="987266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6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099CC"/>
    <a:srgbClr val="0066FF"/>
    <a:srgbClr val="000066"/>
    <a:srgbClr val="336699"/>
    <a:srgbClr val="990000"/>
    <a:srgbClr val="990033"/>
    <a:srgbClr val="FFFF99"/>
    <a:srgbClr val="FF99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1710" y="-1590"/>
      </p:cViewPr>
      <p:guideLst>
        <p:guide orient="horz" pos="3436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5"/>
            <a:ext cx="2918830" cy="495347"/>
          </a:xfrm>
          <a:prstGeom prst="rect">
            <a:avLst/>
          </a:prstGeom>
        </p:spPr>
        <p:txBody>
          <a:bodyPr vert="horz" lIns="90770" tIns="45384" rIns="90770" bIns="45384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5"/>
            <a:ext cx="2918830" cy="495347"/>
          </a:xfrm>
          <a:prstGeom prst="rect">
            <a:avLst/>
          </a:prstGeom>
        </p:spPr>
        <p:txBody>
          <a:bodyPr vert="horz" lIns="90770" tIns="45384" rIns="90770" bIns="45384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79638" y="1231900"/>
            <a:ext cx="2376487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0" tIns="45384" rIns="90770" bIns="4538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51221"/>
            <a:ext cx="5388610" cy="3887360"/>
          </a:xfrm>
          <a:prstGeom prst="rect">
            <a:avLst/>
          </a:prstGeom>
        </p:spPr>
        <p:txBody>
          <a:bodyPr vert="horz" lIns="90770" tIns="45384" rIns="90770" bIns="4538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377323"/>
            <a:ext cx="2918830" cy="495346"/>
          </a:xfrm>
          <a:prstGeom prst="rect">
            <a:avLst/>
          </a:prstGeom>
        </p:spPr>
        <p:txBody>
          <a:bodyPr vert="horz" lIns="90770" tIns="45384" rIns="90770" bIns="45384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7323"/>
            <a:ext cx="2918830" cy="495346"/>
          </a:xfrm>
          <a:prstGeom prst="rect">
            <a:avLst/>
          </a:prstGeom>
        </p:spPr>
        <p:txBody>
          <a:bodyPr vert="horz" lIns="90770" tIns="45384" rIns="90770" bIns="45384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94389" y="363591"/>
            <a:ext cx="7394572" cy="9598787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79989" y="8515528"/>
            <a:ext cx="7417899" cy="211789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2545133"/>
            <a:ext cx="6609239" cy="283127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6336" y="5655853"/>
            <a:ext cx="5442903" cy="234313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4A3B7E-DD21-4048-88F3-59665D8E8C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03F17-9641-4B84-A974-7D55D06F1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294DBB-917B-4186-A703-7409F7CF8E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B72EE-4B45-425F-B500-026DA88CB7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94389" y="363591"/>
            <a:ext cx="7394572" cy="226880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D20DD-EE55-4DDE-BB8B-8D151B9371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0586A-009D-4946-86B1-6BEB0D580B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79989" y="1135928"/>
            <a:ext cx="7417899" cy="211789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7292" y="2302740"/>
            <a:ext cx="1749504" cy="7137145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779" y="2302739"/>
            <a:ext cx="5118920" cy="7137147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7DE13-46BE-4B37-9FBB-8FA2A87D72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FC707-0A99-4B85-9C38-B64E72987C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94389" y="363590"/>
            <a:ext cx="7394572" cy="753359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5142423" y="6685852"/>
            <a:ext cx="2445963" cy="113566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227332" y="6481787"/>
            <a:ext cx="4714763" cy="1352152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405401" y="6501305"/>
            <a:ext cx="4649682" cy="1231487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770013" y="6480012"/>
            <a:ext cx="2812949" cy="1036295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79989" y="6455170"/>
            <a:ext cx="7417899" cy="211517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67" y="3918315"/>
            <a:ext cx="6609239" cy="2423936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35" y="2286275"/>
            <a:ext cx="5457302" cy="1494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84D596-71CB-401C-BE2A-FF96587D8E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CCBC2-8C21-4C9A-A2A0-C4F7CFD13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FDC24-657B-46BD-9F76-F6EB56EE60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B99DA-1B7B-4D03-B44C-EA0B6BFD2A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75392" y="4261280"/>
            <a:ext cx="3250190" cy="54829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949992" y="4261280"/>
            <a:ext cx="3250190" cy="54829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393" y="4259566"/>
            <a:ext cx="3250190" cy="1017547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5968" y="5453857"/>
            <a:ext cx="3248373" cy="42898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2584" y="4259564"/>
            <a:ext cx="3250190" cy="1017547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9884" y="5453857"/>
            <a:ext cx="3250190" cy="42898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244564-11C5-49CA-A6C6-0EFA5B9EE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FB411-F8C4-4E71-AA2F-EFB8BA5857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3C5F0A-E814-4F5B-8509-4826EF6EA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3135D-753B-4641-9B40-F5C756AB0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94389" y="363591"/>
            <a:ext cx="7394572" cy="226880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79989" y="1135927"/>
            <a:ext cx="7417899" cy="2115177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49F838-D727-4C3D-981F-C91357BA97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7CFDE-7B0F-4037-894D-A6CABA635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94389" y="363591"/>
            <a:ext cx="7394572" cy="226880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578700-CC02-43A7-8D67-617F0C9B34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CBD56-090A-4AA6-BB18-0A87B6BE42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558" y="5696251"/>
            <a:ext cx="2851044" cy="302992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79989" y="1135928"/>
            <a:ext cx="7417899" cy="211789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777558" y="3635904"/>
            <a:ext cx="2851044" cy="199247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783" y="2908723"/>
            <a:ext cx="3319820" cy="6059841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94389" y="363591"/>
            <a:ext cx="7394572" cy="9598787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79989" y="8515528"/>
            <a:ext cx="7417899" cy="211789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4725" y="538653"/>
            <a:ext cx="3242072" cy="3864833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39774" y="4430417"/>
            <a:ext cx="3247023" cy="385136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CF08AA-2110-42CD-8773-E3A4EF59A3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9A334-02AD-4810-8742-6DB93C5EA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2761" y="2181542"/>
            <a:ext cx="3032474" cy="4653958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94389" y="363590"/>
            <a:ext cx="7394572" cy="3926777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79989" y="2671148"/>
            <a:ext cx="7417899" cy="2115177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779" y="538114"/>
            <a:ext cx="6998018" cy="19924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90914" y="9940945"/>
            <a:ext cx="3220001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CD1DBD8-A67D-41E5-86AA-61E77FDD4AFC}" type="datetimeFigureOut">
              <a:rPr kumimoji="1" lang="en-US" smtClean="0"/>
              <a:pPr eaLnBrk="1" latinLnBrk="0" hangingPunct="1"/>
              <a:t>4/2/2024</a:t>
            </a:fld>
            <a:endParaRPr kumimoji="1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660" y="9940945"/>
            <a:ext cx="3220002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0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93810" y="9940943"/>
            <a:ext cx="987956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BF14F85-A994-48A2-9419-7B6980C315A3}" type="slidenum">
              <a:rPr kumimoji="0" lang="ja-JP" altLang="en-US" smtClean="0"/>
              <a:pPr eaLnBrk="1" latinLnBrk="0" hangingPunct="1"/>
              <a:t>‹#›</a:t>
            </a:fld>
            <a:endParaRPr kumimoji="0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1560" y="4255355"/>
            <a:ext cx="6299655" cy="5488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46" r:id="rId2"/>
    <p:sldLayoutId id="2147484147" r:id="rId3"/>
    <p:sldLayoutId id="2147484148" r:id="rId4"/>
    <p:sldLayoutId id="2147484149" r:id="rId5"/>
    <p:sldLayoutId id="2147484150" r:id="rId6"/>
    <p:sldLayoutId id="2147484151" r:id="rId7"/>
    <p:sldLayoutId id="2147484152" r:id="rId8"/>
    <p:sldLayoutId id="2147484153" r:id="rId9"/>
    <p:sldLayoutId id="2147484154" r:id="rId10"/>
    <p:sldLayoutId id="2147484155" r:id="rId11"/>
    <p:sldLayoutId id="214748415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amata-makoto\Pictures\いーな君まるロゴ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172" y="9515502"/>
            <a:ext cx="1018700" cy="102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テキスト ボックス 19"/>
          <p:cNvSpPr txBox="1"/>
          <p:nvPr/>
        </p:nvSpPr>
        <p:spPr>
          <a:xfrm>
            <a:off x="83179" y="996670"/>
            <a:ext cx="74430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330200" fontAlgn="base">
              <a:spcAft>
                <a:spcPts val="0"/>
              </a:spcAft>
            </a:pPr>
            <a:r>
              <a:rPr lang="ja-JP" altLang="ja-JP" sz="3600" dirty="0">
                <a:solidFill>
                  <a:srgbClr val="FFFFFF"/>
                </a:solidFill>
                <a:latin typeface="ＭＳ Ｐゴシック"/>
                <a:ea typeface="ＤＦ特太ゴシック体"/>
                <a:cs typeface="Times New Roman"/>
              </a:rPr>
              <a:t>障害理解のための</a:t>
            </a:r>
            <a:r>
              <a:rPr lang="ja-JP" altLang="ja-JP" sz="3600" dirty="0">
                <a:ln w="9525" cap="rnd" cmpd="sng" algn="ctr">
                  <a:solidFill>
                    <a:srgbClr val="FFFFFF"/>
                  </a:solidFill>
                  <a:prstDash val="solid"/>
                  <a:bevel/>
                </a:ln>
                <a:solidFill>
                  <a:srgbClr val="FF0000"/>
                </a:solidFill>
                <a:latin typeface="ＭＳ Ｐゴシック"/>
                <a:ea typeface="ＤＦ特太ゴシック体"/>
                <a:cs typeface="Times New Roman"/>
              </a:rPr>
              <a:t>「出前授業」</a:t>
            </a:r>
            <a:r>
              <a:rPr lang="ja-JP" altLang="ja-JP" sz="3600" dirty="0">
                <a:solidFill>
                  <a:srgbClr val="FFFFFF"/>
                </a:solidFill>
                <a:latin typeface="ＭＳ Ｐゴシック"/>
                <a:ea typeface="ＤＦ特太ゴシック体"/>
                <a:cs typeface="Times New Roman"/>
              </a:rPr>
              <a:t>を</a:t>
            </a:r>
            <a:endParaRPr lang="en-US" altLang="ja-JP" sz="3600" dirty="0">
              <a:solidFill>
                <a:srgbClr val="FFFFFF"/>
              </a:solidFill>
              <a:latin typeface="ＭＳ Ｐゴシック"/>
              <a:ea typeface="ＤＦ特太ゴシック体"/>
              <a:cs typeface="Times New Roman"/>
            </a:endParaRPr>
          </a:p>
          <a:p>
            <a:pPr indent="330200" fontAlgn="base">
              <a:spcAft>
                <a:spcPts val="0"/>
              </a:spcAft>
            </a:pPr>
            <a:r>
              <a:rPr lang="ja-JP" altLang="en-US" sz="3600" dirty="0">
                <a:solidFill>
                  <a:srgbClr val="FFFFFF"/>
                </a:solidFill>
                <a:latin typeface="ＭＳ Ｐゴシック"/>
                <a:ea typeface="ＤＦ特太ゴシック体"/>
                <a:cs typeface="Times New Roman"/>
              </a:rPr>
              <a:t>活用してみませんか？</a:t>
            </a:r>
            <a:endParaRPr kumimoji="1" lang="ja-JP" altLang="en-US" sz="3600" dirty="0">
              <a:ln w="19050">
                <a:solidFill>
                  <a:schemeClr val="bg1"/>
                </a:solidFill>
              </a:ln>
              <a:solidFill>
                <a:srgbClr val="FF0000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1325427" y="4258791"/>
            <a:ext cx="4035141" cy="1213858"/>
          </a:xfrm>
          <a:prstGeom prst="round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障害についての知識</a:t>
            </a:r>
            <a:endParaRPr lang="en-US" altLang="ja-JP" sz="20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8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・稲川支援学校の紹介</a:t>
            </a:r>
            <a:endParaRPr kumimoji="1" lang="en-US" altLang="ja-JP" sz="18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・障害の種類、特性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7953" y="535005"/>
            <a:ext cx="5109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n w="25400">
                  <a:noFill/>
                </a:ln>
                <a:solidFill>
                  <a:srgbClr val="FFFF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交流及び共同学習</a:t>
            </a:r>
            <a:r>
              <a:rPr kumimoji="1" lang="ja-JP" altLang="en-US" sz="2400" dirty="0">
                <a:ln w="25400">
                  <a:noFill/>
                </a:ln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を推進するために</a:t>
            </a:r>
          </a:p>
        </p:txBody>
      </p:sp>
      <p:sp>
        <p:nvSpPr>
          <p:cNvPr id="6" name="フローチャート : 代替処理 5"/>
          <p:cNvSpPr/>
          <p:nvPr/>
        </p:nvSpPr>
        <p:spPr>
          <a:xfrm>
            <a:off x="427952" y="3433248"/>
            <a:ext cx="4032344" cy="456829"/>
          </a:xfrm>
          <a:prstGeom prst="flowChartAlternateProcess">
            <a:avLst/>
          </a:prstGeom>
          <a:solidFill>
            <a:srgbClr val="990033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出前授業のメニュー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427953" y="2285420"/>
            <a:ext cx="69128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「交流及び共同学習」とは</a:t>
            </a:r>
            <a:r>
              <a:rPr lang="en-US" altLang="ja-JP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‥</a:t>
            </a:r>
          </a:p>
          <a:p>
            <a:r>
              <a:rPr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　</a:t>
            </a: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障害のある児童生徒と障害のない児童生徒とが触れ合い、共に活動することを</a:t>
            </a:r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ＤＦ平成明朝体W3" panose="02020309000000000000" pitchFamily="17" charset="-128"/>
              <a:ea typeface="ＤＦ平成明朝体W3" panose="02020309000000000000" pitchFamily="17" charset="-128"/>
            </a:endParaRPr>
          </a:p>
          <a:p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　とおして、経験を深め、社会性を養い、豊かな人間性を育むとともに、お互いを</a:t>
            </a:r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ＤＦ平成明朝体W3" panose="02020309000000000000" pitchFamily="17" charset="-128"/>
              <a:ea typeface="ＤＦ平成明朝体W3" panose="02020309000000000000" pitchFamily="17" charset="-128"/>
            </a:endParaRPr>
          </a:p>
          <a:p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　尊重し合う大切さを学ぶことです。</a:t>
            </a:r>
          </a:p>
        </p:txBody>
      </p:sp>
      <p:sp>
        <p:nvSpPr>
          <p:cNvPr id="35" name="フローチャート : 論理積ゲート 34"/>
          <p:cNvSpPr/>
          <p:nvPr/>
        </p:nvSpPr>
        <p:spPr>
          <a:xfrm>
            <a:off x="719922" y="4245618"/>
            <a:ext cx="583943" cy="1227030"/>
          </a:xfrm>
          <a:prstGeom prst="flowChartDelay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</a:p>
        </p:txBody>
      </p:sp>
      <p:sp>
        <p:nvSpPr>
          <p:cNvPr id="36" name="フローチャート : 論理積ゲート 35"/>
          <p:cNvSpPr/>
          <p:nvPr/>
        </p:nvSpPr>
        <p:spPr>
          <a:xfrm>
            <a:off x="719921" y="7859330"/>
            <a:ext cx="583943" cy="1227030"/>
          </a:xfrm>
          <a:prstGeom prst="flowChartDelay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427952" y="9353578"/>
            <a:ext cx="5630234" cy="1345979"/>
          </a:xfrm>
          <a:prstGeom prst="roundRect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36000" bIns="36000" rtlCol="0" anchor="ctr"/>
          <a:lstStyle/>
          <a:p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問い合わせ先</a:t>
            </a:r>
            <a:r>
              <a:rPr kumimoji="1"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秋田県立稲川支援学校　教頭　佐藤　貴子　</a:t>
            </a:r>
            <a:endParaRPr kumimoji="1"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教頭　時田　航</a:t>
            </a:r>
            <a:endParaRPr kumimoji="1"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〒</a:t>
            </a:r>
            <a:r>
              <a:rPr kumimoji="1"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012-0104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秋田県湯沢市駒形町字八面寺下谷地</a:t>
            </a:r>
            <a:r>
              <a:rPr kumimoji="1"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33-2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0183-42-4424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0183-42-4874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ja-JP" altLang="en-US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フローチャート : 論理積ゲート 21"/>
          <p:cNvSpPr/>
          <p:nvPr/>
        </p:nvSpPr>
        <p:spPr>
          <a:xfrm>
            <a:off x="741484" y="6044550"/>
            <a:ext cx="583943" cy="1227030"/>
          </a:xfrm>
          <a:prstGeom prst="flowChartDelay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1340676" y="6051136"/>
            <a:ext cx="3920841" cy="1213858"/>
          </a:xfrm>
          <a:prstGeom prst="round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居住地校交流の事前学習</a:t>
            </a:r>
            <a:endParaRPr lang="en-US" altLang="ja-JP" sz="20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8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・当該児童生徒の紹介</a:t>
            </a:r>
            <a:endParaRPr kumimoji="1" lang="en-US" altLang="ja-JP" sz="18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・適切な関わり方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1303864" y="7876119"/>
            <a:ext cx="4358991" cy="1213858"/>
          </a:xfrm>
          <a:prstGeom prst="round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体験を通した具体的な活動</a:t>
            </a:r>
            <a:endParaRPr lang="en-US" altLang="ja-JP" sz="20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8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・友達と気持ちを合わせる体験</a:t>
            </a:r>
            <a:endParaRPr kumimoji="1" lang="en-US" altLang="ja-JP" sz="18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・障害種別に応じた疑似体験</a:t>
            </a:r>
            <a:endParaRPr lang="en-US" altLang="ja-JP" sz="18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29201" y="4048278"/>
            <a:ext cx="2162278" cy="1621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29523" y="5853602"/>
            <a:ext cx="2144592" cy="16089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21404" y="7682335"/>
            <a:ext cx="2135234" cy="1601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28F800C-9E4A-46B8-833B-5BFAD5542FDA}"/>
              </a:ext>
            </a:extLst>
          </p:cNvPr>
          <p:cNvSpPr/>
          <p:nvPr/>
        </p:nvSpPr>
        <p:spPr>
          <a:xfrm>
            <a:off x="719922" y="9076579"/>
            <a:ext cx="48171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内容は学年や既習状況等に応じてご相談して決定します。</a:t>
            </a:r>
          </a:p>
        </p:txBody>
      </p:sp>
    </p:spTree>
    <p:extLst>
      <p:ext uri="{BB962C8B-B14F-4D97-AF65-F5344CB8AC3E}">
        <p14:creationId xmlns:p14="http://schemas.microsoft.com/office/powerpoint/2010/main" val="345772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1056</TotalTime>
  <Words>221</Words>
  <Application>Microsoft Office PowerPoint</Application>
  <PresentationFormat>ユーザー設定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ＤＦ特太ゴシック体</vt:lpstr>
      <vt:lpstr>ＤＦ平成明朝体W3</vt:lpstr>
      <vt:lpstr>HGP明朝E</vt:lpstr>
      <vt:lpstr>HG丸ｺﾞｼｯｸM-PRO</vt:lpstr>
      <vt:lpstr>ＭＳ Ｐゴシック</vt:lpstr>
      <vt:lpstr>メイリオ</vt:lpstr>
      <vt:lpstr>Calibri</vt:lpstr>
      <vt:lpstr>Candara</vt:lpstr>
      <vt:lpstr>Symbol</vt:lpstr>
      <vt:lpstr>Times New Roman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樋渡 峻</dc:creator>
  <cp:lastModifiedBy>近　亜希子</cp:lastModifiedBy>
  <cp:revision>99</cp:revision>
  <cp:lastPrinted>2021-04-13T08:32:54Z</cp:lastPrinted>
  <dcterms:created xsi:type="dcterms:W3CDTF">2013-08-07T01:16:52Z</dcterms:created>
  <dcterms:modified xsi:type="dcterms:W3CDTF">2024-04-01T23:35:13Z</dcterms:modified>
</cp:coreProperties>
</file>